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9" r:id="rId2"/>
    <p:sldId id="260" r:id="rId3"/>
    <p:sldId id="269" r:id="rId4"/>
    <p:sldId id="270" r:id="rId5"/>
    <p:sldId id="261" r:id="rId6"/>
    <p:sldId id="262" r:id="rId7"/>
    <p:sldId id="263" r:id="rId8"/>
    <p:sldId id="264" r:id="rId9"/>
    <p:sldId id="265" r:id="rId10"/>
    <p:sldId id="267" r:id="rId11"/>
    <p:sldId id="271" r:id="rId12"/>
    <p:sldId id="277" r:id="rId13"/>
    <p:sldId id="272" r:id="rId14"/>
    <p:sldId id="273" r:id="rId15"/>
    <p:sldId id="274" r:id="rId16"/>
    <p:sldId id="275"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04" autoAdjust="0"/>
    <p:restoredTop sz="98135" autoAdjust="0"/>
  </p:normalViewPr>
  <p:slideViewPr>
    <p:cSldViewPr>
      <p:cViewPr varScale="1">
        <p:scale>
          <a:sx n="72" d="100"/>
          <a:sy n="72" d="100"/>
        </p:scale>
        <p:origin x="-4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1C4D0-3540-46A0-8C65-A660E67BB927}" type="datetimeFigureOut">
              <a:rPr lang="el-GR" smtClean="0"/>
              <a:pPr/>
              <a:t>30/4/2012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246F6-8674-484C-AC75-F32E9E770CA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39246F6-8674-484C-AC75-F32E9E770CAF}"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765D11-A7B6-4E75-84E4-90D73E4332FB}" type="slidenum">
              <a:rPr lang="el-GR" smtClean="0"/>
              <a:pPr/>
              <a:t>‹#›</a:t>
            </a:fld>
            <a:endParaRPr lang="el-G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28894B7-0FE1-424F-B163-484F85AC8D23}" type="datetimeFigureOut">
              <a:rPr lang="el-GR" smtClean="0"/>
              <a:pPr/>
              <a:t>30/4/2012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1765D11-A7B6-4E75-84E4-90D73E4332FB}"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28894B7-0FE1-424F-B163-484F85AC8D23}" type="datetimeFigureOut">
              <a:rPr lang="el-GR" smtClean="0"/>
              <a:pPr/>
              <a:t>30/4/2012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765D11-A7B6-4E75-84E4-90D73E4332FB}"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4544" y="0"/>
            <a:ext cx="9756576" cy="2795736"/>
          </a:xfrm>
        </p:spPr>
        <p:txBody>
          <a:bodyPr>
            <a:normAutofit/>
          </a:bodyPr>
          <a:lstStyle/>
          <a:p>
            <a:pPr algn="ctr"/>
            <a:r>
              <a:rPr lang="el-GR" sz="4800" dirty="0" smtClean="0">
                <a:solidFill>
                  <a:schemeClr val="accent4">
                    <a:lumMod val="60000"/>
                    <a:lumOff val="40000"/>
                  </a:schemeClr>
                </a:solidFill>
                <a:effectLst/>
                <a:latin typeface="+mn-lt"/>
              </a:rPr>
              <a:t>4</a:t>
            </a:r>
            <a:r>
              <a:rPr lang="el-GR" sz="4800" baseline="30000" dirty="0" smtClean="0">
                <a:solidFill>
                  <a:schemeClr val="accent4">
                    <a:lumMod val="60000"/>
                    <a:lumOff val="40000"/>
                  </a:schemeClr>
                </a:solidFill>
                <a:effectLst/>
                <a:latin typeface="+mn-lt"/>
              </a:rPr>
              <a:t>ο</a:t>
            </a:r>
            <a:r>
              <a:rPr lang="el-GR" sz="4800" dirty="0" smtClean="0">
                <a:solidFill>
                  <a:schemeClr val="accent4">
                    <a:lumMod val="60000"/>
                    <a:lumOff val="40000"/>
                  </a:schemeClr>
                </a:solidFill>
                <a:effectLst/>
                <a:latin typeface="+mn-lt"/>
              </a:rPr>
              <a:t> </a:t>
            </a:r>
            <a:r>
              <a:rPr lang="el-GR" sz="3200" dirty="0" smtClean="0">
                <a:solidFill>
                  <a:schemeClr val="accent4">
                    <a:lumMod val="60000"/>
                    <a:lumOff val="40000"/>
                  </a:schemeClr>
                </a:solidFill>
                <a:effectLst/>
                <a:latin typeface="+mn-lt"/>
              </a:rPr>
              <a:t> </a:t>
            </a:r>
            <a:r>
              <a:rPr lang="el-GR" sz="4800" dirty="0" smtClean="0">
                <a:solidFill>
                  <a:schemeClr val="accent4">
                    <a:lumMod val="60000"/>
                    <a:lumOff val="40000"/>
                  </a:schemeClr>
                </a:solidFill>
                <a:effectLst/>
                <a:latin typeface="+mn-lt"/>
              </a:rPr>
              <a:t>Γυμνάσιο</a:t>
            </a:r>
            <a:r>
              <a:rPr lang="el-GR" sz="3200" dirty="0" smtClean="0">
                <a:solidFill>
                  <a:schemeClr val="accent4">
                    <a:lumMod val="60000"/>
                    <a:lumOff val="40000"/>
                  </a:schemeClr>
                </a:solidFill>
                <a:effectLst/>
                <a:latin typeface="+mn-lt"/>
              </a:rPr>
              <a:t> </a:t>
            </a:r>
            <a:r>
              <a:rPr lang="el-GR" sz="4400" dirty="0" smtClean="0">
                <a:solidFill>
                  <a:schemeClr val="accent4">
                    <a:lumMod val="60000"/>
                    <a:lumOff val="40000"/>
                  </a:schemeClr>
                </a:solidFill>
                <a:effectLst/>
                <a:latin typeface="+mn-lt"/>
              </a:rPr>
              <a:t>Σπάρτης </a:t>
            </a:r>
            <a:br>
              <a:rPr lang="el-GR" sz="4400" dirty="0" smtClean="0">
                <a:solidFill>
                  <a:schemeClr val="accent4">
                    <a:lumMod val="60000"/>
                    <a:lumOff val="40000"/>
                  </a:schemeClr>
                </a:solidFill>
                <a:effectLst/>
                <a:latin typeface="+mn-lt"/>
              </a:rPr>
            </a:br>
            <a:r>
              <a:rPr lang="el-GR" sz="4400" dirty="0" smtClean="0">
                <a:solidFill>
                  <a:schemeClr val="accent4">
                    <a:lumMod val="60000"/>
                    <a:lumOff val="40000"/>
                  </a:schemeClr>
                </a:solidFill>
                <a:effectLst/>
                <a:latin typeface="+mn-lt"/>
              </a:rPr>
              <a:t>Γιάννης Ρίτσος  </a:t>
            </a:r>
            <a:br>
              <a:rPr lang="el-GR" sz="4400" dirty="0" smtClean="0">
                <a:solidFill>
                  <a:schemeClr val="accent4">
                    <a:lumMod val="60000"/>
                    <a:lumOff val="40000"/>
                  </a:schemeClr>
                </a:solidFill>
                <a:effectLst/>
                <a:latin typeface="+mn-lt"/>
              </a:rPr>
            </a:br>
            <a:r>
              <a:rPr lang="el-GR" sz="4400" dirty="0" smtClean="0">
                <a:solidFill>
                  <a:schemeClr val="accent4">
                    <a:lumMod val="60000"/>
                    <a:lumOff val="40000"/>
                  </a:schemeClr>
                </a:solidFill>
                <a:effectLst/>
                <a:latin typeface="+mn-lt"/>
              </a:rPr>
              <a:t>Τάξη </a:t>
            </a:r>
            <a:r>
              <a:rPr lang="el-GR" sz="4400" dirty="0" smtClean="0">
                <a:solidFill>
                  <a:schemeClr val="accent4">
                    <a:lumMod val="60000"/>
                    <a:lumOff val="40000"/>
                  </a:schemeClr>
                </a:solidFill>
                <a:effectLst/>
                <a:latin typeface="+mn-lt"/>
              </a:rPr>
              <a:t>Α3</a:t>
            </a:r>
            <a:endParaRPr lang="el-GR" sz="3200" dirty="0">
              <a:solidFill>
                <a:schemeClr val="accent4">
                  <a:lumMod val="60000"/>
                  <a:lumOff val="40000"/>
                </a:schemeClr>
              </a:solidFill>
              <a:effectLst/>
              <a:latin typeface="+mn-lt"/>
            </a:endParaRPr>
          </a:p>
        </p:txBody>
      </p:sp>
      <p:sp>
        <p:nvSpPr>
          <p:cNvPr id="3" name="2 - Υπότιτλος"/>
          <p:cNvSpPr>
            <a:spLocks noGrp="1"/>
          </p:cNvSpPr>
          <p:nvPr>
            <p:ph type="subTitle" idx="1"/>
          </p:nvPr>
        </p:nvSpPr>
        <p:spPr>
          <a:xfrm>
            <a:off x="0" y="3228536"/>
            <a:ext cx="9144000" cy="1752600"/>
          </a:xfrm>
        </p:spPr>
        <p:txBody>
          <a:bodyPr>
            <a:normAutofit lnSpcReduction="10000"/>
          </a:bodyPr>
          <a:lstStyle/>
          <a:p>
            <a:pPr algn="ctr"/>
            <a:r>
              <a:rPr lang="el-GR" sz="3600" b="1" dirty="0" smtClean="0">
                <a:solidFill>
                  <a:schemeClr val="accent4">
                    <a:lumMod val="40000"/>
                    <a:lumOff val="60000"/>
                  </a:schemeClr>
                </a:solidFill>
                <a:effectLst>
                  <a:outerShdw blurRad="38100" dist="38100" dir="2700000" algn="tl">
                    <a:srgbClr val="000000">
                      <a:alpha val="43137"/>
                    </a:srgbClr>
                  </a:outerShdw>
                </a:effectLst>
              </a:rPr>
              <a:t>Συνθετική εργασία στην «Ομήρου Οδύσσεια» και στις «Ηροδότου Ιστορίες»</a:t>
            </a:r>
          </a:p>
          <a:p>
            <a:pPr algn="ctr"/>
            <a:r>
              <a:rPr lang="el-GR" sz="3600" b="1" dirty="0" smtClean="0">
                <a:solidFill>
                  <a:schemeClr val="accent4">
                    <a:lumMod val="40000"/>
                    <a:lumOff val="60000"/>
                  </a:schemeClr>
                </a:solidFill>
                <a:effectLst>
                  <a:outerShdw blurRad="38100" dist="38100" dir="2700000" algn="tl">
                    <a:srgbClr val="000000">
                      <a:alpha val="43137"/>
                    </a:srgbClr>
                  </a:outerShdw>
                </a:effectLst>
              </a:rPr>
              <a:t>«Η φιλοξενία στα Ομηρικά έπη» </a:t>
            </a:r>
            <a:endParaRPr lang="el-GR" sz="3600" b="1" dirty="0">
              <a:solidFill>
                <a:schemeClr val="accent4">
                  <a:lumMod val="40000"/>
                  <a:lumOff val="60000"/>
                </a:schemeClr>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41711"/>
            <a:ext cx="9144000" cy="6986528"/>
          </a:xfrm>
          <a:prstGeom prst="rect">
            <a:avLst/>
          </a:prstGeom>
        </p:spPr>
        <p:txBody>
          <a:bodyPr wrap="square">
            <a:spAutoFit/>
          </a:bodyPr>
          <a:lstStyle/>
          <a:p>
            <a:pPr algn="ctr"/>
            <a:r>
              <a:rPr lang="el-GR" sz="2800" dirty="0" smtClean="0"/>
              <a:t>Ύστερα από το πλούσιο γεύμα ο γιός του Οδυσσέα ρωτά τον ξένο ποιος είναι και από πού έρχεται, με πιο καράβι έφτασε στην Ιθάκη καθώς επίσης τον ρωτά αν είναι φίλος του πατέρα του ή επισκέπτεται για πρώτη φορά τα μέρη τους. (στιχ. 188-189-190-193-194 σελ. 32).</a:t>
            </a:r>
          </a:p>
          <a:p>
            <a:pPr algn="ctr"/>
            <a:r>
              <a:rPr lang="el-GR" sz="2800" dirty="0" smtClean="0"/>
              <a:t>  Ο θεσμός της φιλοξενίας είναι ιερός και για τους ανθρώπους όσο και για τους θεούς. Έτσι, η Καλυψώ ετοιμάζει το τραπέζι στον Ερμή προσφέροντάς του νέκταρ και αμβροσία ( στιχ. 103-105 σελ. 54). Μετά τα πολλά πάθη του Οδυσσέα ο ήρωάς μας φτάνει εξαθλιωμένος στο νησί των Φαιάκων , όπου τον υποδέχεται η κόρη του βασιλιά, Ναυσικά. Η Ναυσικά τηρεί το τυπικό της φιλοξενίας δίνοντας του ρούχα να ντυθεί (στιχ.235-236 σελ.76)καθώς επίσης προστάζει τις δούλες της να του δώσουν να πιεί, να φάει και να τον λούσουν στο ποτάμι. Ύστερα διοργανώνονται προς τιμή του αγώνες .</a:t>
            </a:r>
            <a:endParaRPr lang="el-GR"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844824"/>
            <a:ext cx="8688923"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3200" b="1" i="0" u="none" strike="noStrike" cap="none" normalizeH="0" baseline="0" dirty="0" smtClean="0">
                <a:ln>
                  <a:noFill/>
                </a:ln>
                <a:effectLst/>
                <a:ea typeface="Times New Roman" pitchFamily="18" charset="0"/>
                <a:cs typeface="Arial" pitchFamily="34" charset="0"/>
              </a:rPr>
              <a:t>Όμως τον  θεσμό της φιλοξενίας φαίνεται πως σέβονταν όχι μόνο οι Έλληνες αλλά και οι άλλοι λαοί, όπως οι Λυδοί </a:t>
            </a:r>
            <a:endParaRPr kumimoji="0" lang="el-GR" sz="4400" b="1" i="0" u="none" strike="noStrike" cap="none" normalizeH="0" baseline="0" dirty="0" smtClean="0">
              <a:ln>
                <a:noFill/>
              </a:ln>
              <a:effectLst/>
              <a:cs typeface="Arial" pitchFamily="34" charset="0"/>
            </a:endParaRPr>
          </a:p>
        </p:txBody>
      </p:sp>
      <p:sp>
        <p:nvSpPr>
          <p:cNvPr id="5" name="Rectangle 1"/>
          <p:cNvSpPr>
            <a:spLocks noChangeArrowheads="1"/>
          </p:cNvSpPr>
          <p:nvPr/>
        </p:nvSpPr>
        <p:spPr bwMode="auto">
          <a:xfrm>
            <a:off x="0" y="-99392"/>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lang="el-GR" sz="2800" dirty="0" smtClean="0">
                <a:ea typeface="Times New Roman" pitchFamily="18" charset="0"/>
                <a:cs typeface="Arial" pitchFamily="34" charset="0"/>
              </a:rPr>
              <a:t>Έ</a:t>
            </a:r>
            <a:r>
              <a:rPr kumimoji="0" lang="el-GR" sz="2800" b="0" i="0" u="none" strike="noStrike" cap="none" normalizeH="0" baseline="0" dirty="0" smtClean="0">
                <a:ln>
                  <a:noFill/>
                </a:ln>
                <a:effectLst/>
                <a:ea typeface="Times New Roman" pitchFamily="18" charset="0"/>
                <a:cs typeface="Arial" pitchFamily="34" charset="0"/>
              </a:rPr>
              <a:t>τσι ο Ηρόδοτος στην Νουβέλα του Άδραστου Ι34-35, μας παρουσιάζει  τον βασιλιά των Λυδών Κροίσο να φιλοξενεί στο παλάτι του τον </a:t>
            </a:r>
            <a:r>
              <a:rPr lang="el-GR" sz="2800" dirty="0" smtClean="0">
                <a:ea typeface="Times New Roman" pitchFamily="18" charset="0"/>
                <a:cs typeface="Arial" pitchFamily="34" charset="0"/>
              </a:rPr>
              <a:t>Ά</a:t>
            </a:r>
            <a:r>
              <a:rPr kumimoji="0" lang="el-GR" sz="2800" b="0" i="0" u="none" strike="noStrike" cap="none" normalizeH="0" baseline="0" dirty="0" smtClean="0">
                <a:ln>
                  <a:noFill/>
                </a:ln>
                <a:effectLst/>
                <a:ea typeface="Times New Roman" pitchFamily="18" charset="0"/>
                <a:cs typeface="Arial" pitchFamily="34" charset="0"/>
              </a:rPr>
              <a:t>δραστο, ο οποίος είχε διαπράξει ύβρη, είχε θανατώσει δηλαδή τον αδερφό του. Ακόμα και αυτόν τον ξένο, ο Κροίσος τον δέχεται στο παλάτι του. </a:t>
            </a:r>
            <a:r>
              <a:rPr lang="el-GR" altLang="zh-TW" sz="2800" dirty="0" smtClean="0">
                <a:ea typeface="PMingLiU" pitchFamily="18" charset="-120"/>
                <a:cs typeface="Times New Roman" pitchFamily="18" charset="0"/>
              </a:rPr>
              <a:t>Ο τρόπος της φιλοξενίας  των Λυδών είναι παρόμοιος με τον ελληνικό και ακολουθούνται τα καθιερωμένα βήματα. </a:t>
            </a:r>
            <a:r>
              <a:rPr kumimoji="0" lang="el-GR" sz="2800" b="0" i="0" u="none" strike="noStrike" cap="none" normalizeH="0" baseline="0" dirty="0" smtClean="0">
                <a:ln>
                  <a:noFill/>
                </a:ln>
                <a:effectLst/>
                <a:ea typeface="Times New Roman" pitchFamily="18" charset="0"/>
                <a:cs typeface="Arial" pitchFamily="34" charset="0"/>
              </a:rPr>
              <a:t>Παρόλα αυτά</a:t>
            </a:r>
            <a:r>
              <a:rPr kumimoji="0" lang="el-GR" sz="2800" b="0" i="0" u="none" strike="noStrike" cap="none" normalizeH="0" dirty="0" smtClean="0">
                <a:ln>
                  <a:noFill/>
                </a:ln>
                <a:effectLst/>
                <a:ea typeface="Times New Roman" pitchFamily="18" charset="0"/>
                <a:cs typeface="Arial" pitchFamily="34" charset="0"/>
              </a:rPr>
              <a:t> α</a:t>
            </a:r>
            <a:r>
              <a:rPr kumimoji="0" lang="el-GR" sz="2800" b="0" i="0" u="none" strike="noStrike" cap="none" normalizeH="0" baseline="0" dirty="0" smtClean="0">
                <a:ln>
                  <a:noFill/>
                </a:ln>
                <a:effectLst/>
                <a:ea typeface="Times New Roman" pitchFamily="18" charset="0"/>
                <a:cs typeface="Arial" pitchFamily="34" charset="0"/>
              </a:rPr>
              <a:t>πέναντί στον «μολυσμένο» ξένο, ο Κροίσος φέρεται με  μεγαλοψυχία και γενναιότητα, αφού όχι μόνο δέχεται να τον εξαγνίσει αλλά και να συνοδεύσει τον γιό του στο κυνήγι. Κι όταν ο </a:t>
            </a:r>
            <a:r>
              <a:rPr lang="el-GR" sz="2800" dirty="0" smtClean="0">
                <a:ea typeface="Times New Roman" pitchFamily="18" charset="0"/>
                <a:cs typeface="Arial" pitchFamily="34" charset="0"/>
              </a:rPr>
              <a:t>Άδρ</a:t>
            </a:r>
            <a:r>
              <a:rPr kumimoji="0" lang="el-GR" sz="2800" b="0" i="0" u="none" strike="noStrike" cap="none" normalizeH="0" baseline="0" dirty="0" smtClean="0">
                <a:ln>
                  <a:noFill/>
                </a:ln>
                <a:effectLst/>
                <a:ea typeface="Times New Roman" pitchFamily="18" charset="0"/>
                <a:cs typeface="Arial" pitchFamily="34" charset="0"/>
              </a:rPr>
              <a:t>αστος κατά λάθος σκοτώνει το γιό του Κροίσου στο κυνήγι, ο Κροίσος δεν αγανακτεί μαζί του, αφού θεωρεί τον </a:t>
            </a:r>
            <a:r>
              <a:rPr lang="el-GR" sz="2800" dirty="0" smtClean="0">
                <a:ea typeface="Times New Roman" pitchFamily="18" charset="0"/>
                <a:cs typeface="Arial" pitchFamily="34" charset="0"/>
              </a:rPr>
              <a:t>Ά</a:t>
            </a:r>
            <a:r>
              <a:rPr kumimoji="0" lang="el-GR" sz="2800" b="0" i="0" u="none" strike="noStrike" cap="none" normalizeH="0" baseline="0" dirty="0" smtClean="0">
                <a:ln>
                  <a:noFill/>
                </a:ln>
                <a:effectLst/>
                <a:ea typeface="Times New Roman" pitchFamily="18" charset="0"/>
                <a:cs typeface="Arial" pitchFamily="34" charset="0"/>
              </a:rPr>
              <a:t>δραστο ως εκτελεστικό όργανο της μοίρας. (ο Κροίσος  είχε δει  στο όνειρό του, ότι ο γιος του θα σκοτωνόταν από σιδερένια αιχμή)</a:t>
            </a:r>
            <a:r>
              <a:rPr lang="el-GR" sz="2800" dirty="0" smtClean="0">
                <a:ea typeface="Times New Roman" pitchFamily="18" charset="0"/>
                <a:cs typeface="Arial" pitchFamily="34" charset="0"/>
              </a:rPr>
              <a:t>.</a:t>
            </a:r>
            <a:endParaRPr kumimoji="0" lang="el-GR" sz="2800" b="0" i="0" u="none" strike="noStrike" cap="none" normalizeH="0" baseline="0" dirty="0" smtClean="0">
              <a:ln>
                <a:noFill/>
              </a:ln>
              <a:effectLst/>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3553"/>
                                        </p:tgtEl>
                                        <p:attrNameLst>
                                          <p:attrName>style.visibility</p:attrName>
                                        </p:attrNameLst>
                                      </p:cBhvr>
                                      <p:to>
                                        <p:strVal val="visible"/>
                                      </p:to>
                                    </p:set>
                                    <p:anim by="(-#ppt_w*2)" calcmode="lin" valueType="num">
                                      <p:cBhvr rctx="PPT">
                                        <p:cTn id="7" dur="500" autoRev="1" fill="hold">
                                          <p:stCondLst>
                                            <p:cond delay="0"/>
                                          </p:stCondLst>
                                        </p:cTn>
                                        <p:tgtEl>
                                          <p:spTgt spid="23553"/>
                                        </p:tgtEl>
                                        <p:attrNameLst>
                                          <p:attrName>ppt_w</p:attrName>
                                        </p:attrNameLst>
                                      </p:cBhvr>
                                    </p:anim>
                                    <p:anim by="(#ppt_w*0.50)" calcmode="lin" valueType="num">
                                      <p:cBhvr>
                                        <p:cTn id="8" dur="500" decel="50000" autoRev="1" fill="hold">
                                          <p:stCondLst>
                                            <p:cond delay="0"/>
                                          </p:stCondLst>
                                        </p:cTn>
                                        <p:tgtEl>
                                          <p:spTgt spid="23553"/>
                                        </p:tgtEl>
                                        <p:attrNameLst>
                                          <p:attrName>ppt_x</p:attrName>
                                        </p:attrNameLst>
                                      </p:cBhvr>
                                    </p:anim>
                                    <p:anim from="(-#ppt_h/2)" to="(#ppt_y)" calcmode="lin" valueType="num">
                                      <p:cBhvr>
                                        <p:cTn id="9" dur="1000" fill="hold">
                                          <p:stCondLst>
                                            <p:cond delay="0"/>
                                          </p:stCondLst>
                                        </p:cTn>
                                        <p:tgtEl>
                                          <p:spTgt spid="23553"/>
                                        </p:tgtEl>
                                        <p:attrNameLst>
                                          <p:attrName>ppt_y</p:attrName>
                                        </p:attrNameLst>
                                      </p:cBhvr>
                                    </p:anim>
                                    <p:animRot by="21600000">
                                      <p:cBhvr>
                                        <p:cTn id="10" dur="1000" fill="hold">
                                          <p:stCondLst>
                                            <p:cond delay="0"/>
                                          </p:stCondLst>
                                        </p:cTn>
                                        <p:tgtEl>
                                          <p:spTgt spid="2355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 presetClass="exit" presetSubtype="16" fill="hold" grpId="1" nodeType="clickEffect">
                                  <p:stCondLst>
                                    <p:cond delay="0"/>
                                  </p:stCondLst>
                                  <p:iterate type="lt">
                                    <p:tmPct val="0"/>
                                  </p:iterate>
                                  <p:childTnLst>
                                    <p:animEffect transition="out" filter="box(in)">
                                      <p:cBhvr>
                                        <p:cTn id="14" dur="500"/>
                                        <p:tgtEl>
                                          <p:spTgt spid="23553"/>
                                        </p:tgtEl>
                                      </p:cBhvr>
                                    </p:animEffect>
                                    <p:set>
                                      <p:cBhvr>
                                        <p:cTn id="15" dur="1" fill="hold">
                                          <p:stCondLst>
                                            <p:cond delay="499"/>
                                          </p:stCondLst>
                                        </p:cTn>
                                        <p:tgtEl>
                                          <p:spTgt spid="2355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Scale>
                                      <p:cBhvr>
                                        <p:cTn id="20"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5"/>
                                        </p:tgtEl>
                                        <p:attrNameLst>
                                          <p:attrName>ppt_x</p:attrName>
                                          <p:attrName>ppt_y</p:attrName>
                                        </p:attrNameLst>
                                      </p:cBhvr>
                                    </p:animMotion>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23553"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0"/>
            <a:ext cx="8229600" cy="2079104"/>
          </a:xfrm>
        </p:spPr>
        <p:txBody>
          <a:bodyPr>
            <a:normAutofit fontScale="90000"/>
          </a:bodyPr>
          <a:lstStyle/>
          <a:p>
            <a:r>
              <a:rPr lang="el-GR" b="1" u="sng" dirty="0" smtClean="0"/>
              <a:t>ΣΥΓΚΡΙΣΗ ΤΗΣ ΦΙΛΟΞΕΝΙΑΣ ΣΤΗΝ ΟΜΗΡΟΥ ΟΔΥΣΣΕΙΑ ΚΑΙ ΣΤΗ ΝΟΥΒΕΛΑ ΤΟΥ ΑΔΡΑΣΤΟΥ</a:t>
            </a:r>
            <a:endParaRPr lang="el-GR" b="1" u="sng" dirty="0"/>
          </a:p>
        </p:txBody>
      </p:sp>
      <p:sp>
        <p:nvSpPr>
          <p:cNvPr id="3" name="2 - Θέση περιεχομένου"/>
          <p:cNvSpPr>
            <a:spLocks noGrp="1"/>
          </p:cNvSpPr>
          <p:nvPr>
            <p:ph idx="1"/>
          </p:nvPr>
        </p:nvSpPr>
        <p:spPr>
          <a:xfrm>
            <a:off x="0" y="2132856"/>
            <a:ext cx="9144000" cy="4725144"/>
          </a:xfrm>
        </p:spPr>
        <p:txBody>
          <a:bodyPr>
            <a:normAutofit/>
          </a:bodyPr>
          <a:lstStyle/>
          <a:p>
            <a:r>
              <a:rPr lang="el-GR" dirty="0" smtClean="0"/>
              <a:t>Ο τρόπος φιλοξενίας όπως περιγράφεται στην Οδύσσεια του Ομήρου παρουσιάζει πολλές ομοιότητες με τον τρόπο φιλοξενίας στη χώρα των Λυδών. Σύμφωνα με το θεσμό αυτό πρώτα πρόσφεραν στον ξένο τις απαιτούμενες περιποιήσεις και μετά τον  ρωτούσαν για την ταυτότητά του. Αυτό ισχύει και στην περίπτωση του εξαγνισμού, δηλαδή αυτός που εξαγνίζει το φονιά ρωτά το όνομά του μόνο αφού έχει ολοκληρωθεί ο εξαγνισμός. Έτσι βλέπουμε πως ο Ηρόδοτος μεταφέρει ελληνικές αντιλήψεις σχετικές με τον εξαγνισμό και τη φιλοξενία στο βασίλειο των Λυδών.</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34"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13" presetClass="exit" presetSubtype="16" fill="hold" grpId="1" nodeType="clickEffect">
                                  <p:stCondLst>
                                    <p:cond delay="0"/>
                                  </p:stCondLst>
                                  <p:iterate type="lt">
                                    <p:tmPct val="0"/>
                                  </p:iterate>
                                  <p:childTnLst>
                                    <p:animEffect transition="out" filter="plus(in)">
                                      <p:cBhvr>
                                        <p:cTn id="20" dur="2000"/>
                                        <p:tgtEl>
                                          <p:spTgt spid="2"/>
                                        </p:tgtEl>
                                      </p:cBhvr>
                                    </p:animEffect>
                                    <p:set>
                                      <p:cBhvr>
                                        <p:cTn id="21" dur="1" fill="hold">
                                          <p:stCondLst>
                                            <p:cond delay="1999"/>
                                          </p:stCondLst>
                                        </p:cTn>
                                        <p:tgtEl>
                                          <p:spTgt spid="2"/>
                                        </p:tgtEl>
                                        <p:attrNameLst>
                                          <p:attrName>style.visibility</p:attrName>
                                        </p:attrNameLst>
                                      </p:cBhvr>
                                      <p:to>
                                        <p:strVal val="hidden"/>
                                      </p:to>
                                    </p:set>
                                  </p:childTnLst>
                                </p:cTn>
                              </p:par>
                              <p:par>
                                <p:cTn id="22" presetID="22" presetClass="exit" presetSubtype="4" fill="hold" grpId="1" nodeType="withEffect">
                                  <p:stCondLst>
                                    <p:cond delay="0"/>
                                  </p:stCondLst>
                                  <p:childTnLst>
                                    <p:animEffect transition="out" filter="wipe(down)">
                                      <p:cBhvr>
                                        <p:cTn id="23" dur="500"/>
                                        <p:tgtEl>
                                          <p:spTgt spid="3">
                                            <p:txEl>
                                              <p:pRg st="0" end="0"/>
                                            </p:txEl>
                                          </p:spTgt>
                                        </p:tgtEl>
                                      </p:cBhvr>
                                    </p:animEffect>
                                    <p:set>
                                      <p:cBhvr>
                                        <p:cTn id="2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987824" y="620688"/>
            <a:ext cx="2810065" cy="923330"/>
          </a:xfrm>
          <a:prstGeom prst="rect">
            <a:avLst/>
          </a:prstGeom>
          <a:noFill/>
        </p:spPr>
        <p:txBody>
          <a:bodyPr wrap="none" lIns="91440" tIns="45720" rIns="91440" bIns="45720">
            <a:spAutoFit/>
          </a:bodyPr>
          <a:lstStyle/>
          <a:p>
            <a:pPr algn="ctr"/>
            <a:r>
              <a:rPr lang="el-GR" sz="5400" b="1" u="sng" dirty="0" smtClean="0">
                <a:ln w="18415" cmpd="sng">
                  <a:solidFill>
                    <a:srgbClr val="FFFFFF"/>
                  </a:solidFill>
                  <a:prstDash val="solid"/>
                </a:ln>
                <a:solidFill>
                  <a:srgbClr val="FFFFFF"/>
                </a:solidFill>
                <a:effectLst>
                  <a:outerShdw blurRad="38100" dist="38100" dir="2700000" algn="tl">
                    <a:srgbClr val="000000">
                      <a:alpha val="43137"/>
                    </a:srgbClr>
                  </a:outerShdw>
                </a:effectLst>
              </a:rPr>
              <a:t>Εικόνες</a:t>
            </a:r>
            <a:r>
              <a:rPr lang="el-G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l-G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4 - Εικόνα" descr="http://www.mlahanas.de/Greeks/LX/SymposiumOfPlatoAnselm.jpg"/>
          <p:cNvPicPr/>
          <p:nvPr/>
        </p:nvPicPr>
        <p:blipFill>
          <a:blip r:embed="rId2" cstate="print"/>
          <a:srcRect/>
          <a:stretch>
            <a:fillRect/>
          </a:stretch>
        </p:blipFill>
        <p:spPr bwMode="auto">
          <a:xfrm>
            <a:off x="755576" y="2204864"/>
            <a:ext cx="7704856" cy="381642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3"/>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http://t1.gstatic.com/images?q=tbn:ANd9GcTAd0c1yRqGj9HfR7rlH8nYdztttij2VYan7YWM4bOcNlhimt8o5g"/>
          <p:cNvPicPr/>
          <p:nvPr/>
        </p:nvPicPr>
        <p:blipFill>
          <a:blip r:embed="rId2" cstate="print"/>
          <a:srcRect/>
          <a:stretch>
            <a:fillRect/>
          </a:stretch>
        </p:blipFill>
        <p:spPr bwMode="auto">
          <a:xfrm rot="21142080">
            <a:off x="971600" y="1052736"/>
            <a:ext cx="2490234" cy="27600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3 - Εικόνα" descr="http://t2.gstatic.com/images?q=tbn:ANd9GcSrWe96vDbaivnByzI-FxWerKcLASnvsocWIpgysjE0HbIT_MaD1A"/>
          <p:cNvPicPr/>
          <p:nvPr/>
        </p:nvPicPr>
        <p:blipFill>
          <a:blip r:embed="rId3" cstate="print"/>
          <a:srcRect/>
          <a:stretch>
            <a:fillRect/>
          </a:stretch>
        </p:blipFill>
        <p:spPr bwMode="auto">
          <a:xfrm rot="744679">
            <a:off x="4343170" y="2807849"/>
            <a:ext cx="4338317" cy="292542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http://3.bp.blogspot.com/_Av2goqtc530/TGbQ1rVUccI/AAAAAAAADjY/RI2eDjWsq6A/s1600/xenios-zeus2.jpg"/>
          <p:cNvPicPr/>
          <p:nvPr/>
        </p:nvPicPr>
        <p:blipFill>
          <a:blip r:embed="rId2" cstate="print"/>
          <a:srcRect/>
          <a:stretch>
            <a:fillRect/>
          </a:stretch>
        </p:blipFill>
        <p:spPr bwMode="auto">
          <a:xfrm>
            <a:off x="1259632" y="836712"/>
            <a:ext cx="6192688" cy="53285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548680"/>
            <a:ext cx="9037512" cy="5909310"/>
          </a:xfrm>
          <a:prstGeom prst="rect">
            <a:avLst/>
          </a:prstGeom>
          <a:noFill/>
        </p:spPr>
        <p:txBody>
          <a:bodyPr wrap="square" lIns="91440" tIns="45720" rIns="91440" bIns="45720">
            <a:spAutoFit/>
          </a:bodyPr>
          <a:lstStyle/>
          <a:p>
            <a:pPr algn="ctr"/>
            <a:r>
              <a:rPr lang="el-G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Η εργασία δημιουργήθηκε από τις συμμαθήτριές σας:</a:t>
            </a:r>
          </a:p>
          <a:p>
            <a:pPr algn="ctr"/>
            <a:endParaRPr lang="el-G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l-GR"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Αλεξάνδρα Νικολοπούλου </a:t>
            </a:r>
          </a:p>
          <a:p>
            <a:pPr algn="ctr"/>
            <a:r>
              <a:rPr lang="el-G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Ευγενία Σελαχόγλου</a:t>
            </a:r>
          </a:p>
          <a:p>
            <a:pPr algn="ctr"/>
            <a:r>
              <a:rPr lang="el-GR"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Έφη Φλώρου </a:t>
            </a:r>
          </a:p>
          <a:p>
            <a:pPr algn="ctr"/>
            <a:r>
              <a:rPr lang="el-G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Μαρία </a:t>
            </a:r>
            <a:r>
              <a:rPr lang="el-GR" sz="5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Πλαγάκη</a:t>
            </a:r>
            <a:endParaRPr lang="el-GR"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605035" y="-447402"/>
            <a:ext cx="7999413" cy="2508250"/>
          </a:xfrm>
        </p:spPr>
        <p:txBody>
          <a:bodyPr>
            <a:normAutofit/>
          </a:bodyPr>
          <a:lstStyle/>
          <a:p>
            <a:pPr algn="ctr"/>
            <a:r>
              <a:rPr lang="el-GR" sz="4400" dirty="0" smtClean="0">
                <a:solidFill>
                  <a:schemeClr val="tx1"/>
                </a:solidFill>
              </a:rPr>
              <a:t>Θέμα : Η σημασία της φιλοξενίας στην Αρχαία Ελλάδα </a:t>
            </a:r>
            <a:endParaRPr lang="el-GR" sz="4400" dirty="0">
              <a:solidFill>
                <a:schemeClr val="tx1"/>
              </a:solidFill>
            </a:endParaRPr>
          </a:p>
        </p:txBody>
      </p:sp>
      <p:sp>
        <p:nvSpPr>
          <p:cNvPr id="3" name="2 - Υπότιτλος"/>
          <p:cNvSpPr>
            <a:spLocks noGrp="1"/>
          </p:cNvSpPr>
          <p:nvPr>
            <p:ph type="subTitle" idx="4294967295"/>
          </p:nvPr>
        </p:nvSpPr>
        <p:spPr>
          <a:xfrm>
            <a:off x="0" y="2708275"/>
            <a:ext cx="9144000" cy="3225800"/>
          </a:xfrm>
        </p:spPr>
        <p:txBody>
          <a:bodyPr>
            <a:noAutofit/>
          </a:bodyPr>
          <a:lstStyle/>
          <a:p>
            <a:pPr algn="ctr">
              <a:buNone/>
            </a:pPr>
            <a:r>
              <a:rPr lang="el-GR" sz="2800" dirty="0" smtClean="0"/>
              <a:t>Να παρουσιάσετε το τυπικό της φιλοξενίας στην αρχαία Ελλάδα. Να βρείτε και να καταγράψετε αποσπάσματα των ραψωδιών (α-θ) που αναφέρονται στο τυπικό της φιλοξενίας. Να παρουσιάσετε τη φιλοξενία που προσφέρει ο Λυδός βασιλιάς Κροίσος στο Φρύγα Άδραστο (ο οποίος τελικά έμελλε να του σκοτώσει τον  γιό). Να συγκρίνετε μέσα από τη μελέτη των παραπάνω αποσπασμάτων τη φιλοξενία στον ελληνικό και στον ασιατικό κόσμο. </a:t>
            </a:r>
            <a:endParaRPr lang="el-GR" sz="28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201414"/>
            <a:ext cx="8122608"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l-GR" sz="5400" b="1" cap="none" spc="0" dirty="0" smtClean="0">
                <a:ln w="50800"/>
                <a:effectLst/>
              </a:rPr>
              <a:t>Το τυπικό της φιλοξενίας</a:t>
            </a:r>
            <a:endParaRPr lang="el-GR" sz="5400" b="1" cap="none" spc="0" dirty="0">
              <a:ln w="50800"/>
              <a:effectLst/>
            </a:endParaRPr>
          </a:p>
        </p:txBody>
      </p:sp>
      <p:sp>
        <p:nvSpPr>
          <p:cNvPr id="22529" name="Rectangle 1"/>
          <p:cNvSpPr>
            <a:spLocks noChangeArrowheads="1"/>
          </p:cNvSpPr>
          <p:nvPr/>
        </p:nvSpPr>
        <p:spPr bwMode="auto">
          <a:xfrm>
            <a:off x="1" y="1124744"/>
            <a:ext cx="9143999"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300" b="0" i="0" u="none" strike="noStrike" cap="none" normalizeH="0" baseline="0" dirty="0" smtClean="0">
                <a:ln>
                  <a:noFill/>
                </a:ln>
                <a:effectLst/>
                <a:latin typeface="Arial" pitchFamily="34" charset="0"/>
                <a:ea typeface="Times New Roman" pitchFamily="18" charset="0"/>
                <a:cs typeface="Arial" pitchFamily="34" charset="0"/>
              </a:rPr>
              <a:t>Στην Αρχαία Ελλάδα η φιλοξενία ήταν πράξη ιερή και μπορούσε να συνδέσει άτομα από όλες τις τάξεις</a:t>
            </a:r>
            <a:r>
              <a:rPr kumimoji="0" lang="el-GR" sz="2300" b="0" i="0" u="none" strike="noStrike" cap="none" normalizeH="0" dirty="0" smtClean="0">
                <a:ln>
                  <a:noFill/>
                </a:ln>
                <a:effectLst/>
                <a:latin typeface="Arial" pitchFamily="34" charset="0"/>
                <a:ea typeface="Times New Roman" pitchFamily="18" charset="0"/>
                <a:cs typeface="Arial" pitchFamily="34" charset="0"/>
              </a:rPr>
              <a:t> </a:t>
            </a:r>
            <a:r>
              <a:rPr kumimoji="0" lang="el-GR" sz="2300" b="0" i="0" u="none" strike="noStrike" cap="none" normalizeH="0" baseline="0" dirty="0" smtClean="0">
                <a:ln>
                  <a:noFill/>
                </a:ln>
                <a:effectLst/>
                <a:latin typeface="Arial" pitchFamily="34" charset="0"/>
                <a:ea typeface="Times New Roman" pitchFamily="18" charset="0"/>
                <a:cs typeface="Arial" pitchFamily="34" charset="0"/>
              </a:rPr>
              <a:t>μπορούσε να ενώσει βασιλιάδες με απλούς, φτωχούς ανθρώπους. Ήταν πολύ σπουδαίος θεσμός και ηθικό χρέος για τους αρχαίους να υποδέχονται και να περιποιούνται τους ξένους στο σπίτι τους. Η φιλοξενία είχε εξ άλλου και θρησκευτικό χαρακτήρα. Προστάτης των ξένων ήταν ο Ξένιος Δίας, γι</a:t>
            </a:r>
            <a:r>
              <a:rPr kumimoji="0" lang="el-GR" sz="2300" b="0" i="0" u="none" strike="noStrike" cap="none" normalizeH="0" baseline="0" dirty="0" smtClean="0">
                <a:ln>
                  <a:noFill/>
                </a:ln>
                <a:effectLst/>
                <a:latin typeface="Calibri"/>
                <a:ea typeface="Times New Roman" pitchFamily="18" charset="0"/>
                <a:cs typeface="Arial" pitchFamily="34" charset="0"/>
              </a:rPr>
              <a:t>’</a:t>
            </a:r>
            <a:r>
              <a:rPr kumimoji="0" lang="el-GR" sz="2300" b="0" i="0" u="none" strike="noStrike" cap="none" normalizeH="0" baseline="0" dirty="0" smtClean="0">
                <a:ln>
                  <a:noFill/>
                </a:ln>
                <a:effectLst/>
                <a:latin typeface="Arial" pitchFamily="34" charset="0"/>
                <a:ea typeface="Times New Roman" pitchFamily="18" charset="0"/>
                <a:cs typeface="Arial" pitchFamily="34" charset="0"/>
              </a:rPr>
              <a:t> αυτό οι ξένοι θεωρούνταν πρόσωπα ιερά, τιμημένα και σεβαστά. </a:t>
            </a:r>
            <a:endParaRPr kumimoji="0" lang="el-GR" sz="2300" b="0" i="0" u="none" strike="noStrike" cap="none" normalizeH="0" baseline="0" dirty="0" smtClean="0">
              <a:ln>
                <a:noFill/>
              </a:ln>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l-GR" sz="2300" b="1" i="0" u="none" strike="noStrike" cap="none" normalizeH="0" baseline="0" dirty="0" smtClean="0">
                <a:ln>
                  <a:noFill/>
                </a:ln>
                <a:effectLst/>
                <a:latin typeface="Arial" pitchFamily="34" charset="0"/>
                <a:ea typeface="Times New Roman" pitchFamily="18" charset="0"/>
                <a:cs typeface="Arial" pitchFamily="34" charset="0"/>
              </a:rPr>
              <a:t>Η φιλοξενία στην αρχαία Ελλάδα (γενικά)</a:t>
            </a:r>
            <a:endParaRPr kumimoji="0" lang="el-GR" sz="2300" b="1" i="0" u="none" strike="noStrike" cap="none" normalizeH="0" baseline="0" dirty="0" smtClean="0">
              <a:ln>
                <a:noFill/>
              </a:ln>
              <a:effectLst/>
              <a:latin typeface="Arial" pitchFamily="34" charset="0"/>
              <a:cs typeface="Arial" pitchFamily="34" charset="0"/>
            </a:endParaRPr>
          </a:p>
          <a:p>
            <a:pPr lvl="0" indent="457200" algn="ctr" eaLnBrk="0" fontAlgn="base" hangingPunct="0">
              <a:spcBef>
                <a:spcPct val="0"/>
              </a:spcBef>
              <a:spcAft>
                <a:spcPct val="0"/>
              </a:spcAft>
            </a:pPr>
            <a:r>
              <a:rPr kumimoji="0" lang="el-GR" sz="2300" b="0" i="0" u="none" strike="noStrike" cap="none" normalizeH="0" baseline="0" dirty="0" smtClean="0">
                <a:ln>
                  <a:noFill/>
                </a:ln>
                <a:effectLst/>
                <a:latin typeface="Arial" pitchFamily="34" charset="0"/>
                <a:ea typeface="Calibri" pitchFamily="34" charset="0"/>
                <a:cs typeface="Arial" pitchFamily="34" charset="0"/>
              </a:rPr>
              <a:t>Οι Έλληνες ήταν πολύ φιλόξενοι και τιμούσαν τον Ξένιο Δία σε όλες τις πόλεις της Ελλάδας. Κάθε καλεσμένος άλλωστε μπορούσε να φέρει όποιον επιθυμούσε</a:t>
            </a:r>
            <a:r>
              <a:rPr kumimoji="0" lang="el-GR" sz="2300" b="0" i="0" u="none" strike="noStrike" cap="none" normalizeH="0" dirty="0" smtClean="0">
                <a:ln>
                  <a:noFill/>
                </a:ln>
                <a:effectLst/>
                <a:latin typeface="Arial" pitchFamily="34" charset="0"/>
                <a:ea typeface="Calibri" pitchFamily="34" charset="0"/>
                <a:cs typeface="Arial" pitchFamily="34" charset="0"/>
              </a:rPr>
              <a:t> </a:t>
            </a:r>
            <a:r>
              <a:rPr kumimoji="0" lang="el-GR" sz="2300" b="0" i="0" u="none" strike="noStrike" cap="none" normalizeH="0" baseline="0" dirty="0" smtClean="0">
                <a:ln>
                  <a:noFill/>
                </a:ln>
                <a:effectLst/>
                <a:latin typeface="Arial" pitchFamily="34" charset="0"/>
                <a:ea typeface="Calibri" pitchFamily="34" charset="0"/>
                <a:cs typeface="Arial" pitchFamily="34" charset="0"/>
              </a:rPr>
              <a:t>μαζί του. Αυτή η συνήθεια γέννησε μάλιστα μια ιδιαίτερη κατηγορία ανθρώπων, στην οποία έδωσαν το περιφρονητικό παρατσούκλι "παράσιτα". Γράφτηκαν βιβλί</a:t>
            </a:r>
            <a:r>
              <a:rPr kumimoji="0" lang="el-GR" sz="2300" b="0" i="0" u="none" strike="noStrike" cap="none" normalizeH="0" dirty="0" smtClean="0">
                <a:ln>
                  <a:noFill/>
                </a:ln>
                <a:effectLst/>
                <a:latin typeface="Arial" pitchFamily="34" charset="0"/>
                <a:ea typeface="Calibri" pitchFamily="34" charset="0"/>
                <a:cs typeface="Arial" pitchFamily="34" charset="0"/>
              </a:rPr>
              <a:t>α</a:t>
            </a:r>
            <a:r>
              <a:rPr lang="el-GR" sz="2300" dirty="0" smtClean="0">
                <a:latin typeface="Arial" pitchFamily="34" charset="0"/>
                <a:ea typeface="Calibri" pitchFamily="34" charset="0"/>
                <a:cs typeface="Arial" pitchFamily="34" charset="0"/>
              </a:rPr>
              <a:t> </a:t>
            </a:r>
            <a:r>
              <a:rPr kumimoji="0" lang="el-GR" sz="2300" b="0" i="0" u="none" strike="noStrike" cap="none" normalizeH="0" baseline="0" dirty="0" smtClean="0">
                <a:ln>
                  <a:noFill/>
                </a:ln>
                <a:effectLst/>
                <a:latin typeface="Arial" pitchFamily="34" charset="0"/>
                <a:ea typeface="Calibri" pitchFamily="34" charset="0"/>
                <a:cs typeface="Arial" pitchFamily="34" charset="0"/>
              </a:rPr>
              <a:t>σχετικά</a:t>
            </a:r>
            <a:r>
              <a:rPr kumimoji="0" lang="el-GR" sz="2300" b="0" i="0" u="none" strike="noStrike" cap="none" normalizeH="0" dirty="0" smtClean="0">
                <a:ln>
                  <a:noFill/>
                </a:ln>
                <a:effectLst/>
                <a:latin typeface="Arial" pitchFamily="34" charset="0"/>
                <a:ea typeface="Calibri" pitchFamily="34" charset="0"/>
                <a:cs typeface="Arial" pitchFamily="34" charset="0"/>
              </a:rPr>
              <a:t> </a:t>
            </a:r>
            <a:r>
              <a:rPr lang="el-GR" sz="2300" dirty="0" smtClean="0">
                <a:latin typeface="Arial" pitchFamily="34" charset="0"/>
                <a:ea typeface="Calibri" pitchFamily="34" charset="0"/>
                <a:cs typeface="Arial" pitchFamily="34" charset="0"/>
              </a:rPr>
              <a:t>σε ποιον</a:t>
            </a:r>
            <a:r>
              <a:rPr kumimoji="0" lang="el-GR" sz="2300" b="0" i="0" u="none" strike="noStrike" cap="none" normalizeH="0" baseline="0" dirty="0" smtClean="0">
                <a:ln>
                  <a:noFill/>
                </a:ln>
                <a:effectLst/>
                <a:latin typeface="Arial" pitchFamily="34" charset="0"/>
                <a:ea typeface="Calibri" pitchFamily="34" charset="0"/>
                <a:cs typeface="Arial" pitchFamily="34" charset="0"/>
              </a:rPr>
              <a:t> Βαθμό μπορεί να χρησιμοποιήσει κανείς αυτό το δικαίωμα χωρίς να ξεπεράσει τα όρια της καλής συμπεριφοράς. </a:t>
            </a:r>
            <a:endParaRPr kumimoji="0" lang="el-GR" sz="2300" b="0" i="0" u="none" strike="noStrike" cap="none" normalizeH="0" baseline="0" dirty="0" smtClean="0">
              <a:ln>
                <a:noFill/>
              </a:ln>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2529"/>
                                        </p:tgtEl>
                                        <p:attrNameLst>
                                          <p:attrName>style.visibility</p:attrName>
                                        </p:attrNameLst>
                                      </p:cBhvr>
                                      <p:to>
                                        <p:strVal val="visible"/>
                                      </p:to>
                                    </p:set>
                                    <p:animEffect transition="in" filter="diamond(in)">
                                      <p:cBhvr>
                                        <p:cTn id="25" dur="2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6024" y="836712"/>
            <a:ext cx="86764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effectLst/>
                <a:ea typeface="Times New Roman" pitchFamily="18" charset="0"/>
                <a:cs typeface="Arial" pitchFamily="34" charset="0"/>
              </a:rPr>
              <a:t>Η Φιλοξενία γενικά ήταν ένας αναγκαίος κοινωνικός θεσμός που προστάτευε τους ξένους σε εποχές που η συγκοινωνία δεν ήταν εύκολη ούτε υπήρχε υποδομή (ξενώνες, εστιατόρια, καταλύματα) για διαμονή σε άλλη πόλη ή χώρα. Ιδιαίτερα ο τρόπος ζωής των Ελλήνων (ταξίδια, εμπόριο, πόλεμοι) είχε αποτέλεσμα να βρίσκονται συχνά σε ξένους τόπους, με μεγάλη ανάγκη για κατάλυμα, βοήθεια ή προστασία. Έτσι λοιπόν, έβρισκαν και οι ίδιοι αυτά που ζητούσαν. Εξάλλου, οι ξένοι ήταν καλοδεχούμενοι, γιατί ήταν για πολλούς η μόνη επαφή με τον υπόλοιπο κόσμο και πηγή πληροφοριών λόγω της έλλειψης μέσων επικοινωνίας.</a:t>
            </a:r>
            <a:endParaRPr kumimoji="0" lang="el-GR" sz="4000" b="0" i="0" u="none" strike="noStrike" cap="none" normalizeH="0" baseline="0" dirty="0" smtClean="0">
              <a:ln>
                <a:noFill/>
              </a:ln>
              <a:effectLst/>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0" y="1304176"/>
            <a:ext cx="9144000" cy="5016758"/>
          </a:xfrm>
          <a:prstGeom prst="rect">
            <a:avLst/>
          </a:prstGeom>
          <a:noFill/>
        </p:spPr>
        <p:txBody>
          <a:bodyPr wrap="square" rtlCol="0">
            <a:spAutoFit/>
          </a:bodyPr>
          <a:lstStyle/>
          <a:p>
            <a:pPr algn="ctr"/>
            <a:r>
              <a:rPr lang="el-GR" sz="3200" dirty="0" smtClean="0"/>
              <a:t>Στην ομηρική κοινωνία η διαδικασία της φιλοξενίας ακολουθεί ένα σταθερό τύπο:</a:t>
            </a:r>
          </a:p>
          <a:p>
            <a:pPr algn="ctr"/>
            <a:endParaRPr lang="el-GR" sz="3200" dirty="0" smtClean="0"/>
          </a:p>
          <a:p>
            <a:pPr marL="514350" indent="-514350" algn="ctr">
              <a:buFont typeface="+mj-lt"/>
              <a:buAutoNum type="arabicParenR"/>
            </a:pPr>
            <a:r>
              <a:rPr lang="el-GR" sz="3200" b="1" dirty="0" smtClean="0"/>
              <a:t>Υποδοχή και πρώτες περιποιήσεις : </a:t>
            </a:r>
            <a:r>
              <a:rPr lang="el-GR" sz="3200" dirty="0" smtClean="0"/>
              <a:t>Ο &lt;&lt;ξενιστής&gt;&gt; υποδέχεται και καλωσορίζει τον ξένο εγκάρδια με προσφώνηση και θερμή χειραψία προσκαλώντας τον με αυτόν τον τρόπο σε φιλοξενία. Αμέσως μετά ταχτοποιεί το κοντάρι και ό,τι άλλο ενδέχεται να έχει ( άλογα, άρμα). </a:t>
            </a:r>
            <a:endParaRPr lang="el-GR" sz="3200" b="1"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5">
                                            <p:txEl>
                                              <p:pRg st="0" end="0"/>
                                            </p:txEl>
                                          </p:spTgt>
                                        </p:tgtEl>
                                        <p:attrNameLst>
                                          <p:attrName>ppt_w</p:attrName>
                                        </p:attrNameLst>
                                      </p:cBhvr>
                                    </p:anim>
                                    <p:anim by="(#ppt_w*0.50)" calcmode="lin" valueType="num">
                                      <p:cBhvr>
                                        <p:cTn id="8" dur="500" decel="50000" autoRev="1" fill="hold">
                                          <p:stCondLst>
                                            <p:cond delay="0"/>
                                          </p:stCondLst>
                                        </p:cTn>
                                        <p:tgtEl>
                                          <p:spTgt spid="5">
                                            <p:txEl>
                                              <p:pRg st="0" end="0"/>
                                            </p:txEl>
                                          </p:spTgt>
                                        </p:tgtEl>
                                        <p:attrNameLst>
                                          <p:attrName>ppt_x</p:attrName>
                                        </p:attrNameLst>
                                      </p:cBhvr>
                                    </p:anim>
                                    <p:anim from="(-#ppt_h/2)" to="(#ppt_y)" calcmode="lin" valueType="num">
                                      <p:cBhvr>
                                        <p:cTn id="9" dur="1000" fill="hold">
                                          <p:stCondLst>
                                            <p:cond delay="0"/>
                                          </p:stCondLst>
                                        </p:cTn>
                                        <p:tgtEl>
                                          <p:spTgt spid="5">
                                            <p:txEl>
                                              <p:pRg st="0" end="0"/>
                                            </p:txEl>
                                          </p:spTgt>
                                        </p:tgtEl>
                                        <p:attrNameLst>
                                          <p:attrName>ppt_y</p:attrName>
                                        </p:attrNameLst>
                                      </p:cBhvr>
                                    </p:anim>
                                    <p:animRot by="21600000">
                                      <p:cBhvr>
                                        <p:cTn id="10" dur="1000" fill="hold">
                                          <p:stCondLst>
                                            <p:cond delay="0"/>
                                          </p:stCondLst>
                                        </p:cTn>
                                        <p:tgtEl>
                                          <p:spTgt spid="5">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5">
                                            <p:txEl>
                                              <p:pRg st="2" end="2"/>
                                            </p:txEl>
                                          </p:spTgt>
                                        </p:tgtEl>
                                        <p:attrNameLst>
                                          <p:attrName>style.visibility</p:attrName>
                                        </p:attrNameLst>
                                      </p:cBhvr>
                                      <p:to>
                                        <p:strVal val="visible"/>
                                      </p:to>
                                    </p:set>
                                    <p:anim calcmode="discrete" valueType="clr">
                                      <p:cBhvr override="childStyle">
                                        <p:cTn id="15" dur="500"/>
                                        <p:tgtEl>
                                          <p:spTgt spid="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500"/>
                                        <p:tgtEl>
                                          <p:spTgt spid="5">
                                            <p:txEl>
                                              <p:pRg st="2" end="2"/>
                                            </p:txEl>
                                          </p:spTgt>
                                        </p:tgtEl>
                                        <p:attrNameLst>
                                          <p:attrName>fillcolor</p:attrName>
                                        </p:attrNameLst>
                                      </p:cBhvr>
                                      <p:tavLst>
                                        <p:tav tm="0">
                                          <p:val>
                                            <p:clrVal>
                                              <a:schemeClr val="accent2"/>
                                            </p:clrVal>
                                          </p:val>
                                        </p:tav>
                                        <p:tav tm="50000">
                                          <p:val>
                                            <p:clrVal>
                                              <a:schemeClr val="hlink"/>
                                            </p:clrVal>
                                          </p:val>
                                        </p:tav>
                                      </p:tavLst>
                                    </p:anim>
                                    <p:set>
                                      <p:cBhvr>
                                        <p:cTn id="17" dur="500"/>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4294967295"/>
          </p:nvPr>
        </p:nvSpPr>
        <p:spPr>
          <a:xfrm>
            <a:off x="0" y="0"/>
            <a:ext cx="7854950" cy="4981575"/>
          </a:xfrm>
        </p:spPr>
        <p:txBody>
          <a:bodyPr>
            <a:normAutofit/>
          </a:bodyPr>
          <a:lstStyle/>
          <a:p>
            <a:pPr marL="514350" indent="-514350" algn="l">
              <a:buFont typeface="+mj-lt"/>
              <a:buAutoNum type="arabicParenR"/>
            </a:pPr>
            <a:endParaRPr lang="el-GR" sz="3200" dirty="0" smtClean="0">
              <a:solidFill>
                <a:schemeClr val="bg1"/>
              </a:solidFill>
            </a:endParaRPr>
          </a:p>
          <a:p>
            <a:pPr marL="514350" indent="-514350" algn="l">
              <a:buFont typeface="+mj-lt"/>
              <a:buAutoNum type="arabicParenR"/>
            </a:pPr>
            <a:endParaRPr lang="el-GR" sz="3200" dirty="0" smtClean="0">
              <a:solidFill>
                <a:schemeClr val="bg1"/>
              </a:solidFill>
            </a:endParaRPr>
          </a:p>
        </p:txBody>
      </p:sp>
      <p:sp>
        <p:nvSpPr>
          <p:cNvPr id="4" name="3 - Ορθογώνιο"/>
          <p:cNvSpPr/>
          <p:nvPr/>
        </p:nvSpPr>
        <p:spPr>
          <a:xfrm>
            <a:off x="0" y="247283"/>
            <a:ext cx="9144000" cy="6494085"/>
          </a:xfrm>
          <a:prstGeom prst="rect">
            <a:avLst/>
          </a:prstGeom>
        </p:spPr>
        <p:txBody>
          <a:bodyPr wrap="square">
            <a:spAutoFit/>
          </a:bodyPr>
          <a:lstStyle/>
          <a:p>
            <a:pPr marL="971550" lvl="1" indent="-514350" algn="ctr">
              <a:buFont typeface="Wingdings" pitchFamily="2" charset="2"/>
              <a:buChar char="Ø"/>
            </a:pPr>
            <a:r>
              <a:rPr lang="el-GR" sz="3200" dirty="0" smtClean="0"/>
              <a:t>Επιπλέον επειδή το όνομα του ξένου δεν είναι ακόμα γνωστό ο προσφωνητής τον αποκαλεί  </a:t>
            </a:r>
            <a:r>
              <a:rPr lang="el-GR" sz="3200" b="1" dirty="0" smtClean="0"/>
              <a:t>ξένε</a:t>
            </a:r>
          </a:p>
          <a:p>
            <a:pPr marL="514350" indent="-514350" algn="ctr"/>
            <a:r>
              <a:rPr lang="el-GR" sz="3200" b="1" dirty="0" smtClean="0"/>
              <a:t>2)  Λουτρό: </a:t>
            </a:r>
            <a:r>
              <a:rPr lang="el-GR" sz="3200" dirty="0" smtClean="0"/>
              <a:t> Κάποιες  δούλες λούζουν  τον ξένο, τον αλείφουν με λάδι και τον ντύνουν με καθαρά ρούχα </a:t>
            </a:r>
          </a:p>
          <a:p>
            <a:pPr marL="514350" indent="-514350" algn="ctr"/>
            <a:r>
              <a:rPr lang="en-US" sz="3200" b="1" dirty="0" smtClean="0"/>
              <a:t> 3) </a:t>
            </a:r>
            <a:r>
              <a:rPr lang="el-GR" sz="3200" b="1" dirty="0" smtClean="0"/>
              <a:t>Το τραπέζι :</a:t>
            </a:r>
            <a:r>
              <a:rPr lang="el-GR" sz="3200" dirty="0" smtClean="0"/>
              <a:t>Ο ξενιστής προσφέρει στον ξένο δείπνο ή γεύμα κατά την διάρκεια του οποίου τηρούνται διάφορα στάδια :</a:t>
            </a:r>
          </a:p>
          <a:p>
            <a:pPr marL="971550" lvl="1" indent="-514350" algn="ctr">
              <a:buFont typeface="Wingdings" pitchFamily="2" charset="2"/>
              <a:buChar char="Ø"/>
            </a:pPr>
            <a:r>
              <a:rPr lang="el-GR" sz="3200" dirty="0" smtClean="0"/>
              <a:t>Παραχωρείται στον ξένο κάθισμα σε θέση </a:t>
            </a:r>
          </a:p>
          <a:p>
            <a:pPr marL="971550" lvl="1" indent="-514350" algn="ctr"/>
            <a:r>
              <a:rPr lang="el-GR" sz="3200" dirty="0" smtClean="0"/>
              <a:t>τιμητική </a:t>
            </a:r>
          </a:p>
          <a:p>
            <a:pPr marL="971550" lvl="1" indent="-514350" algn="ctr">
              <a:buFont typeface="Wingdings" pitchFamily="2" charset="2"/>
              <a:buChar char="Ø"/>
            </a:pPr>
            <a:r>
              <a:rPr lang="el-GR" sz="3200" dirty="0" smtClean="0"/>
              <a:t>Του φέρνουν νερό, για να πλυθεί πριν την έναρξη του φαγητού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4">
                                            <p:txEl>
                                              <p:pRg st="1" end="1"/>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4">
                                            <p:txEl>
                                              <p:pRg st="2" end="2"/>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4">
                                            <p:txEl>
                                              <p:pRg st="3" end="3"/>
                                            </p:txEl>
                                          </p:spTgt>
                                        </p:tgtEl>
                                        <p:attrNameLst>
                                          <p:attrName>style.rotation</p:attrName>
                                        </p:attrNameLst>
                                      </p:cBhvr>
                                      <p:tavLst>
                                        <p:tav tm="0">
                                          <p:val>
                                            <p:fltVal val="360"/>
                                          </p:val>
                                        </p:tav>
                                        <p:tav tm="100000">
                                          <p:val>
                                            <p:fltVal val="0"/>
                                          </p:val>
                                        </p:tav>
                                      </p:tavLst>
                                    </p:anim>
                                    <p:animEffect transition="in" filter="fade">
                                      <p:cBhvr>
                                        <p:cTn id="28" dur="500"/>
                                        <p:tgtEl>
                                          <p:spTgt spid="4">
                                            <p:txEl>
                                              <p:pRg st="3" end="3"/>
                                            </p:txEl>
                                          </p:spTgt>
                                        </p:tgtEl>
                                      </p:cBhvr>
                                    </p:animEffect>
                                  </p:childTnLst>
                                </p:cTn>
                              </p:par>
                              <p:par>
                                <p:cTn id="29" presetID="49" presetClass="entr" presetSubtype="0" decel="10000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4">
                                            <p:txEl>
                                              <p:pRg st="4" end="4"/>
                                            </p:txEl>
                                          </p:spTgt>
                                        </p:tgtEl>
                                      </p:cBhvr>
                                    </p:animEffect>
                                  </p:childTnLst>
                                </p:cTn>
                              </p:par>
                              <p:par>
                                <p:cTn id="35" presetID="49" presetClass="entr" presetSubtype="0" decel="10000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9" dur="500" fill="hold"/>
                                        <p:tgtEl>
                                          <p:spTgt spid="4">
                                            <p:txEl>
                                              <p:pRg st="5" end="5"/>
                                            </p:txEl>
                                          </p:spTgt>
                                        </p:tgtEl>
                                        <p:attrNameLst>
                                          <p:attrName>style.rotation</p:attrName>
                                        </p:attrNameLst>
                                      </p:cBhvr>
                                      <p:tavLst>
                                        <p:tav tm="0">
                                          <p:val>
                                            <p:fltVal val="360"/>
                                          </p:val>
                                        </p:tav>
                                        <p:tav tm="100000">
                                          <p:val>
                                            <p:fltVal val="0"/>
                                          </p:val>
                                        </p:tav>
                                      </p:tavLst>
                                    </p:anim>
                                    <p:animEffect transition="in" filter="fade">
                                      <p:cBhvr>
                                        <p:cTn id="4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6552" y="992917"/>
            <a:ext cx="9468544" cy="5016758"/>
          </a:xfrm>
          <a:prstGeom prst="rect">
            <a:avLst/>
          </a:prstGeom>
        </p:spPr>
        <p:txBody>
          <a:bodyPr wrap="square">
            <a:spAutoFit/>
          </a:bodyPr>
          <a:lstStyle/>
          <a:p>
            <a:pPr marL="971550" lvl="1" indent="-514350" algn="ctr">
              <a:buFont typeface="Wingdings" pitchFamily="2" charset="2"/>
              <a:buChar char="Ø"/>
            </a:pPr>
            <a:r>
              <a:rPr lang="el-GR" sz="3200" dirty="0" smtClean="0"/>
              <a:t>Του προσφέρουν  εκλεκτή μερίδα φαγητού και πιοτού .</a:t>
            </a:r>
          </a:p>
          <a:p>
            <a:pPr marL="971550" lvl="1" indent="-514350" algn="ctr"/>
            <a:r>
              <a:rPr lang="el-GR" sz="3200" dirty="0" smtClean="0"/>
              <a:t>4) </a:t>
            </a:r>
            <a:r>
              <a:rPr lang="el-GR" sz="3200" b="1" dirty="0" smtClean="0"/>
              <a:t>Επίσημη υποδοχή :</a:t>
            </a:r>
            <a:r>
              <a:rPr lang="el-GR" sz="3200" dirty="0" smtClean="0"/>
              <a:t> Ο οικοδεσπότης διοργανώνει αθλητικούς αγώνες προς τιμήν του ξένου.</a:t>
            </a:r>
          </a:p>
          <a:p>
            <a:pPr marL="971550" lvl="1" indent="-514350" algn="ctr"/>
            <a:r>
              <a:rPr lang="el-GR" sz="3200" dirty="0" smtClean="0"/>
              <a:t>5)</a:t>
            </a:r>
            <a:r>
              <a:rPr lang="el-GR" sz="3200" b="1" dirty="0" smtClean="0"/>
              <a:t>Ερωτήσεις :</a:t>
            </a:r>
            <a:r>
              <a:rPr lang="el-GR" sz="3200" dirty="0" smtClean="0"/>
              <a:t> Μετά τα υπόλοιπα στάδια ο ξενιστής ρωτάει  τον ξένο α) ποιος είναι , β) από πού έρχεται και γ) ποιος είναι ο σκοπός της επίσκεψης του, και</a:t>
            </a:r>
            <a:br>
              <a:rPr lang="el-GR" sz="3200" dirty="0" smtClean="0"/>
            </a:br>
            <a:r>
              <a:rPr lang="el-GR" sz="3200" dirty="0" smtClean="0"/>
              <a:t>ακολουθεί συζήτηση.</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2">
                                            <p:txEl>
                                              <p:pRg st="1" end="1"/>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500" fill="hold"/>
                                        <p:tgtEl>
                                          <p:spTgt spid="2">
                                            <p:txEl>
                                              <p:pRg st="2" end="2"/>
                                            </p:txEl>
                                          </p:spTgt>
                                        </p:tgtEl>
                                        <p:attrNameLst>
                                          <p:attrName>ppt_w</p:attrName>
                                        </p:attrNameLst>
                                      </p:cBhvr>
                                      <p:tavLst>
                                        <p:tav tm="0">
                                          <p:val>
                                            <p:strVal val="#ppt_w*0.05"/>
                                          </p:val>
                                        </p:tav>
                                        <p:tav tm="100000">
                                          <p:val>
                                            <p:strVal val="#ppt_w"/>
                                          </p:val>
                                        </p:tav>
                                      </p:tavLst>
                                    </p:anim>
                                    <p:anim calcmode="lin" valueType="num">
                                      <p:cBhvr>
                                        <p:cTn id="23" dur="5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4" dur="5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5" dur="5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324544" y="751339"/>
            <a:ext cx="9144000" cy="6494085"/>
          </a:xfrm>
          <a:prstGeom prst="rect">
            <a:avLst/>
          </a:prstGeom>
        </p:spPr>
        <p:txBody>
          <a:bodyPr wrap="square">
            <a:spAutoFit/>
          </a:bodyPr>
          <a:lstStyle/>
          <a:p>
            <a:pPr marL="971550" lvl="1" indent="-514350" algn="ctr"/>
            <a:r>
              <a:rPr lang="el-GR" sz="3200" b="1" dirty="0" smtClean="0"/>
              <a:t>6)Ικανοποίηση του αιτήματος: </a:t>
            </a:r>
            <a:r>
              <a:rPr lang="el-GR" sz="3200" dirty="0" smtClean="0"/>
              <a:t>Ο οικοδεσπότης ικανοποιεί το αίτημα  του ξένου σε όποιον βαθμό μπορεί  .</a:t>
            </a:r>
          </a:p>
          <a:p>
            <a:pPr marL="971550" lvl="1" indent="-514350" algn="ctr"/>
            <a:r>
              <a:rPr lang="el-GR" sz="3200" b="1" dirty="0" smtClean="0"/>
              <a:t>7) Προσφορά διαμονής:</a:t>
            </a:r>
            <a:r>
              <a:rPr lang="el-GR" sz="3200" dirty="0" smtClean="0"/>
              <a:t> Προσφέρεται στον ξένο διαμονή για όσες μέρες αυτός επιθυμεί να μείνει.</a:t>
            </a:r>
          </a:p>
          <a:p>
            <a:pPr marL="971550" lvl="1" indent="-514350" algn="ctr"/>
            <a:r>
              <a:rPr lang="el-GR" sz="3200" b="1" dirty="0" smtClean="0"/>
              <a:t>8) Προσφορά δώρων : </a:t>
            </a:r>
            <a:r>
              <a:rPr lang="el-GR" sz="3200" dirty="0" smtClean="0"/>
              <a:t> Πριν  την αναχώρηση του ξένου , ο ξενιστής προσφέρει αποχαιρετιστήρια δώρα( συνήθως τα προσφέρει ο ξένος). Με την ανταλλαγή δώρων επισφραγίζεται η φιλία που προέκυψε από τη φιλοξενία.</a:t>
            </a:r>
            <a:endParaRPr lang="el-GR" sz="3200" b="1" dirty="0" smtClean="0"/>
          </a:p>
          <a:p>
            <a:pPr marL="971550" lvl="1" indent="-514350" algn="ctr"/>
            <a:endParaRPr lang="el-GR" sz="32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252536" y="312438"/>
            <a:ext cx="9144000" cy="1676402"/>
          </a:xfrm>
        </p:spPr>
        <p:txBody>
          <a:bodyPr>
            <a:noAutofit/>
          </a:bodyPr>
          <a:lstStyle/>
          <a:p>
            <a:r>
              <a:rPr lang="el-GR" sz="4000" b="1" u="sng" dirty="0" smtClean="0"/>
              <a:t>Αποσπάσματα ραψωδιών από (α-θ) που αναφέρονται στο τυπικό της φιλοξενίας .</a:t>
            </a:r>
            <a:endParaRPr lang="el-GR" sz="5400" b="1" u="sng" dirty="0"/>
          </a:p>
        </p:txBody>
      </p:sp>
      <p:sp>
        <p:nvSpPr>
          <p:cNvPr id="9" name="8 - Θέση κειμένου"/>
          <p:cNvSpPr>
            <a:spLocks noGrp="1"/>
          </p:cNvSpPr>
          <p:nvPr>
            <p:ph type="body" idx="2"/>
          </p:nvPr>
        </p:nvSpPr>
        <p:spPr>
          <a:xfrm>
            <a:off x="0" y="2204864"/>
            <a:ext cx="9144000" cy="4653136"/>
          </a:xfrm>
        </p:spPr>
        <p:txBody>
          <a:bodyPr>
            <a:normAutofit fontScale="85000" lnSpcReduction="20000"/>
          </a:bodyPr>
          <a:lstStyle/>
          <a:p>
            <a:pPr algn="ctr"/>
            <a:r>
              <a:rPr lang="el-GR" sz="3200" dirty="0" smtClean="0"/>
              <a:t>  Οι ξένοι που επισκέπτονται έναν τόπο έπρεπε να έχουν ένα κατάλυμα για να κοιμούνται και  να τρώνε για αυτό τον λόγο δημιουργήθηκε το τυπικό της φιλοξενίας. Το τυπικό </a:t>
            </a:r>
            <a:r>
              <a:rPr lang="el-GR" sz="3200" smtClean="0"/>
              <a:t>το  συναντάμε όταν </a:t>
            </a:r>
            <a:r>
              <a:rPr lang="el-GR" sz="3200" dirty="0" smtClean="0"/>
              <a:t>η Αθηνά Παλλάδα επισκέπτεται σαν Μέντης τον Τηλέμαχο. Αρχικά ο Τηλέμαχος την καλωσορίζει εγκάρδια και τακτοποιεί το κοντάρι της. Ύστερα της προτείνει να γευματίσουν μαζί,(στιχ.135-140 σελ.26-27)και στη συνέχεια την οδηγεί σε έναν λεπτουργημένο και όμορφο θρόνο,(στιχ.146-148 σελ.27) όπου αργότερα μια παρακόρη θα φέρει το νερό για να πλύνουν τα χέρια τους. Φροντίζει να δημιουργήσει τις καλύτερες συνθήκες για να απολαύσει ο ξένος το γεύμα. Ο οικοδεσπότης προσφέρει άφθονο φαγητό στον ξένο(στιχ.154-160 σελ.27)</a:t>
            </a:r>
            <a:endParaRPr lang="el-GR"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 calcmode="lin" valueType="num">
                                      <p:cBhvr>
                                        <p:cTn id="15" dur="500" fill="hold"/>
                                        <p:tgtEl>
                                          <p:spTgt spid="9">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9">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9">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367</TotalTime>
  <Words>1204</Words>
  <Application>Microsoft Office PowerPoint</Application>
  <PresentationFormat>Προβολή στην οθόνη (4:3)</PresentationFormat>
  <Paragraphs>41</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Ροή</vt:lpstr>
      <vt:lpstr>4ο  Γυμνάσιο Σπάρτης  Γιάννης Ρίτσος   Τάξη Α3</vt:lpstr>
      <vt:lpstr>Θέμα : Η σημασία της φιλοξενίας στην Αρχαία Ελλάδα </vt:lpstr>
      <vt:lpstr>Διαφάνεια 3</vt:lpstr>
      <vt:lpstr>Διαφάνεια 4</vt:lpstr>
      <vt:lpstr>Διαφάνεια 5</vt:lpstr>
      <vt:lpstr>Διαφάνεια 6</vt:lpstr>
      <vt:lpstr>Διαφάνεια 7</vt:lpstr>
      <vt:lpstr>Διαφάνεια 8</vt:lpstr>
      <vt:lpstr>Αποσπάσματα ραψωδιών από (α-θ) που αναφέρονται στο τυπικό της φιλοξενίας .</vt:lpstr>
      <vt:lpstr>Διαφάνεια 10</vt:lpstr>
      <vt:lpstr>Διαφάνεια 11</vt:lpstr>
      <vt:lpstr>ΣΥΓΚΡΙΣΗ ΤΗΣ ΦΙΛΟΞΕΝΙΑΣ ΣΤΗΝ ΟΜΗΡΟΥ ΟΔΥΣΣΕΙΑ ΚΑΙ ΣΤΗ ΝΟΥΒΕΛΑ ΤΟΥ ΑΔΡΑΣΤΟΥ</vt:lpstr>
      <vt:lpstr>Διαφάνεια 13</vt:lpstr>
      <vt:lpstr>Διαφάνεια 14</vt:lpstr>
      <vt:lpstr>Διαφάνεια 15</vt:lpstr>
      <vt:lpstr>Διαφάνεια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Πειραματικό Γυμνάσιο Σπάρτης  Τάξη Α</dc:title>
  <dc:creator>user</dc:creator>
  <cp:lastModifiedBy>User</cp:lastModifiedBy>
  <cp:revision>39</cp:revision>
  <dcterms:created xsi:type="dcterms:W3CDTF">2012-04-09T17:32:38Z</dcterms:created>
  <dcterms:modified xsi:type="dcterms:W3CDTF">2012-04-30T12:50:04Z</dcterms:modified>
</cp:coreProperties>
</file>